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0" r:id="rId4"/>
    <p:sldId id="257" r:id="rId5"/>
    <p:sldId id="263" r:id="rId6"/>
    <p:sldId id="264" r:id="rId7"/>
    <p:sldId id="258" r:id="rId8"/>
    <p:sldId id="259" r:id="rId9"/>
    <p:sldId id="265" r:id="rId10"/>
    <p:sldId id="266" r:id="rId11"/>
    <p:sldId id="261" r:id="rId12"/>
    <p:sldId id="269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олстих Віктор Костянтинович" initials="ТВК" lastIdx="2" clrIdx="0">
    <p:extLst>
      <p:ext uri="{19B8F6BF-5375-455C-9EA6-DF929625EA0E}">
        <p15:presenceInfo xmlns:p15="http://schemas.microsoft.com/office/powerpoint/2012/main" userId="S-1-5-21-2983534335-3898168908-142486243-548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28T10:17:16.503" idx="2">
    <p:pos x="10" y="10"/>
    <p:text>Американский учёный в области искусственного интеллекта, сооснователь Лаборатории искусственного интеллекта в Массачусетском технологическом институте.</p:text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F6D3FB2-DA1D-45F3-8852-D98313594CC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46212B7-FAAF-4E6E-9514-E12F1ED9C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27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3FB2-DA1D-45F3-8852-D98313594CC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12B7-FAAF-4E6E-9514-E12F1ED9C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23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3FB2-DA1D-45F3-8852-D98313594CC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12B7-FAAF-4E6E-9514-E12F1ED9C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932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3FB2-DA1D-45F3-8852-D98313594CC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12B7-FAAF-4E6E-9514-E12F1ED9C850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5916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3FB2-DA1D-45F3-8852-D98313594CC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12B7-FAAF-4E6E-9514-E12F1ED9C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91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3FB2-DA1D-45F3-8852-D98313594CC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12B7-FAAF-4E6E-9514-E12F1ED9C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327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3FB2-DA1D-45F3-8852-D98313594CC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12B7-FAAF-4E6E-9514-E12F1ED9C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052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3FB2-DA1D-45F3-8852-D98313594CC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12B7-FAAF-4E6E-9514-E12F1ED9C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968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3FB2-DA1D-45F3-8852-D98313594CC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12B7-FAAF-4E6E-9514-E12F1ED9C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51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3FB2-DA1D-45F3-8852-D98313594CC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12B7-FAAF-4E6E-9514-E12F1ED9C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9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3FB2-DA1D-45F3-8852-D98313594CC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12B7-FAAF-4E6E-9514-E12F1ED9C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21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3FB2-DA1D-45F3-8852-D98313594CC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12B7-FAAF-4E6E-9514-E12F1ED9C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45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3FB2-DA1D-45F3-8852-D98313594CC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12B7-FAAF-4E6E-9514-E12F1ED9C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88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3FB2-DA1D-45F3-8852-D98313594CC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12B7-FAAF-4E6E-9514-E12F1ED9C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92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3FB2-DA1D-45F3-8852-D98313594CC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12B7-FAAF-4E6E-9514-E12F1ED9C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44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3FB2-DA1D-45F3-8852-D98313594CC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12B7-FAAF-4E6E-9514-E12F1ED9C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87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3FB2-DA1D-45F3-8852-D98313594CC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12B7-FAAF-4E6E-9514-E12F1ED9C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58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D3FB2-DA1D-45F3-8852-D98313594CC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212B7-FAAF-4E6E-9514-E12F1ED9C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268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Возможен ли искусственный интеллект?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962264" cy="1655762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как устроен </a:t>
            </a:r>
            <a:r>
              <a:rPr lang="ru-RU" dirty="0" smtClean="0"/>
              <a:t>мозг, </a:t>
            </a:r>
            <a:r>
              <a:rPr lang="ru-RU" dirty="0" smtClean="0"/>
              <a:t>интеллектуальные киборги, Что </a:t>
            </a:r>
            <a:r>
              <a:rPr lang="ru-RU" dirty="0" smtClean="0"/>
              <a:t>такое сознание</a:t>
            </a:r>
            <a:r>
              <a:rPr lang="ru-RU" dirty="0" smtClean="0"/>
              <a:t>, самосознание,  </a:t>
            </a:r>
            <a:r>
              <a:rPr lang="ru-RU" dirty="0" smtClean="0"/>
              <a:t>эмоциональные вычисления</a:t>
            </a:r>
            <a:r>
              <a:rPr lang="ru-RU" dirty="0" smtClean="0"/>
              <a:t>…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900" dirty="0" smtClean="0">
                <a:latin typeface="Buxton Sketch" panose="03080500000500000004" pitchFamily="66" charset="0"/>
              </a:rPr>
              <a:t>Введение Для школьников</a:t>
            </a:r>
            <a:endParaRPr lang="ru-RU" sz="2900" dirty="0">
              <a:latin typeface="Buxton Sketch" panose="0308050000050000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6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5294374" cy="1746730"/>
          </a:xfrm>
        </p:spPr>
        <p:txBody>
          <a:bodyPr>
            <a:normAutofit/>
          </a:bodyPr>
          <a:lstStyle/>
          <a:p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383855"/>
            <a:ext cx="5294375" cy="4472592"/>
          </a:xfrm>
        </p:spPr>
        <p:txBody>
          <a:bodyPr>
            <a:normAutofit/>
          </a:bodyPr>
          <a:lstStyle/>
          <a:p>
            <a:r>
              <a:rPr lang="ru-RU" dirty="0"/>
              <a:t>Человек, который не испытывает </a:t>
            </a:r>
            <a:r>
              <a:rPr lang="ru-RU" dirty="0" smtClean="0"/>
              <a:t>базовых </a:t>
            </a:r>
            <a:r>
              <a:rPr lang="ru-RU" dirty="0"/>
              <a:t>эмоций, аффектов, </a:t>
            </a:r>
            <a:r>
              <a:rPr lang="ru-RU" dirty="0" smtClean="0"/>
              <a:t>известен </a:t>
            </a:r>
            <a:r>
              <a:rPr lang="ru-RU" dirty="0"/>
              <a:t>как психопат.</a:t>
            </a:r>
          </a:p>
          <a:p>
            <a:r>
              <a:rPr lang="ru-RU" dirty="0"/>
              <a:t>Если мы сможем создавать машины, которые способны испытывать </a:t>
            </a:r>
            <a:r>
              <a:rPr lang="ru-RU" dirty="0" err="1"/>
              <a:t>эмпатию</a:t>
            </a:r>
            <a:r>
              <a:rPr lang="ru-RU" dirty="0"/>
              <a:t>, любовь…, то мы сможем создавать адекватных </a:t>
            </a:r>
            <a:r>
              <a:rPr lang="ru-RU" dirty="0" smtClean="0"/>
              <a:t>роботов, </a:t>
            </a:r>
            <a:r>
              <a:rPr lang="ru-RU" dirty="0"/>
              <a:t>которые могут помогать нам в повседневной жизни</a:t>
            </a:r>
          </a:p>
        </p:txBody>
      </p:sp>
      <p:pic>
        <p:nvPicPr>
          <p:cNvPr id="4098" name="Picture 2" descr="http://www.capital.ua/uploads/assets/images/2015/3_march/18/terminator-genisys-photo-552bc861d9ac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639" y="588101"/>
            <a:ext cx="4710365" cy="264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b.by/upload/medialibrary/784/784e063bca304d6d340fc3ad9047d0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639" y="3764312"/>
            <a:ext cx="4799642" cy="270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67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1712" y="618518"/>
            <a:ext cx="7255698" cy="1478570"/>
          </a:xfrm>
        </p:spPr>
        <p:txBody>
          <a:bodyPr/>
          <a:lstStyle/>
          <a:p>
            <a:r>
              <a:rPr lang="ru-RU" dirty="0" smtClean="0"/>
              <a:t>ИИ и сознание, самосознание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44" y="190990"/>
            <a:ext cx="3096768" cy="36830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0452" y="2097088"/>
            <a:ext cx="10099612" cy="4504881"/>
          </a:xfrm>
        </p:spPr>
        <p:txBody>
          <a:bodyPr>
            <a:normAutofit lnSpcReduction="10000"/>
          </a:bodyPr>
          <a:lstStyle/>
          <a:p>
            <a:pPr marL="2962275"/>
            <a:r>
              <a:rPr lang="ru-RU" dirty="0"/>
              <a:t>Основная проблема </a:t>
            </a:r>
            <a:r>
              <a:rPr lang="ru-RU" dirty="0" smtClean="0"/>
              <a:t>ИИ — </a:t>
            </a:r>
            <a:r>
              <a:rPr lang="ru-RU" dirty="0"/>
              <a:t>это непонимание того, как работает естественный интеллект. Не зная правил работы мозга, мы пытаемся найти подходы и реализовать машинное сознание путями, исходя из современных представлений о </a:t>
            </a:r>
            <a:r>
              <a:rPr lang="ru-RU" dirty="0" smtClean="0"/>
              <a:t>работе мозга, </a:t>
            </a:r>
            <a:r>
              <a:rPr lang="ru-RU" dirty="0"/>
              <a:t>которые далеко не полные</a:t>
            </a:r>
            <a:r>
              <a:rPr lang="ru-RU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Мы хотим, </a:t>
            </a:r>
            <a:r>
              <a:rPr lang="ru-RU" dirty="0"/>
              <a:t>чтобы машина начала понимать человека. А для этого </a:t>
            </a:r>
            <a:r>
              <a:rPr lang="ru-RU" dirty="0" smtClean="0"/>
              <a:t>надо, </a:t>
            </a:r>
            <a:r>
              <a:rPr lang="ru-RU" dirty="0"/>
              <a:t>чтобы она начала </a:t>
            </a:r>
            <a:r>
              <a:rPr lang="ru-RU" sz="3200" b="1" dirty="0">
                <a:solidFill>
                  <a:srgbClr val="FFFF00"/>
                </a:solidFill>
              </a:rPr>
              <a:t>осознавать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dirty="0"/>
              <a:t>себя. </a:t>
            </a:r>
            <a:r>
              <a:rPr lang="ru-RU" dirty="0" smtClean="0"/>
              <a:t>Только осознавая себя можно строить сознательные, </a:t>
            </a:r>
            <a:r>
              <a:rPr lang="ru-RU" sz="3200" b="1" dirty="0">
                <a:solidFill>
                  <a:srgbClr val="FFFF00"/>
                </a:solidFill>
              </a:rPr>
              <a:t>интеллектуальные</a:t>
            </a:r>
            <a:r>
              <a:rPr lang="ru-RU" dirty="0" smtClean="0"/>
              <a:t> отношения в обществе людей.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2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0639" y="618518"/>
            <a:ext cx="5926771" cy="1478570"/>
          </a:xfrm>
        </p:spPr>
        <p:txBody>
          <a:bodyPr/>
          <a:lstStyle/>
          <a:p>
            <a:r>
              <a:rPr lang="ru-RU" dirty="0" smtClean="0"/>
              <a:t>Могут ли программы осознавать себя?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249486"/>
            <a:ext cx="10197148" cy="4114737"/>
          </a:xfrm>
        </p:spPr>
        <p:txBody>
          <a:bodyPr>
            <a:normAutofit lnSpcReduction="10000"/>
          </a:bodyPr>
          <a:lstStyle/>
          <a:p>
            <a:pPr marL="4035425"/>
            <a:r>
              <a:rPr lang="ru-RU" dirty="0"/>
              <a:t> В 2005 году </a:t>
            </a:r>
            <a:r>
              <a:rPr lang="ru-RU" dirty="0" err="1" smtClean="0"/>
              <a:t>Марвин</a:t>
            </a:r>
            <a:r>
              <a:rPr lang="ru-RU" dirty="0" smtClean="0"/>
              <a:t> </a:t>
            </a:r>
            <a:r>
              <a:rPr lang="ru-RU" dirty="0" err="1" smtClean="0"/>
              <a:t>Мински</a:t>
            </a:r>
            <a:r>
              <a:rPr lang="ru-RU" dirty="0" smtClean="0"/>
              <a:t>:</a:t>
            </a:r>
            <a:r>
              <a:rPr lang="ru-RU" dirty="0"/>
              <a:t>  </a:t>
            </a:r>
            <a:r>
              <a:rPr lang="ru-RU" dirty="0" smtClean="0"/>
              <a:t>«</a:t>
            </a:r>
            <a:r>
              <a:rPr lang="ru-RU" dirty="0"/>
              <a:t>Не найдется программного обеспечения, в котором есть структура под названием “цель”». </a:t>
            </a:r>
            <a:endParaRPr lang="ru-RU" dirty="0" smtClean="0"/>
          </a:p>
          <a:p>
            <a:pPr marL="79375" indent="0">
              <a:buNone/>
            </a:pPr>
            <a:r>
              <a:rPr lang="ru-RU" dirty="0" smtClean="0"/>
              <a:t>Программы </a:t>
            </a:r>
            <a:r>
              <a:rPr lang="ru-RU" dirty="0"/>
              <a:t>на текущий момент не могут самосовершенствоваться, </a:t>
            </a:r>
            <a:r>
              <a:rPr lang="ru-RU" dirty="0" smtClean="0"/>
              <a:t>поскольку </a:t>
            </a:r>
            <a:r>
              <a:rPr lang="ru-RU" dirty="0"/>
              <a:t>они не знают, зачем были созданы, </a:t>
            </a:r>
            <a:r>
              <a:rPr lang="ru-RU" dirty="0" smtClean="0"/>
              <a:t>что с нами происходит </a:t>
            </a:r>
            <a:r>
              <a:rPr lang="ru-RU" dirty="0"/>
              <a:t>в настоящем, </a:t>
            </a:r>
            <a:r>
              <a:rPr lang="ru-RU" dirty="0" smtClean="0"/>
              <a:t>происходило в прошлом, </a:t>
            </a:r>
            <a:r>
              <a:rPr lang="ru-RU" dirty="0"/>
              <a:t>какова цель их существования. Естественно, без осознания собственной сущности очень трудно представить себе систему, которая могла бы </a:t>
            </a:r>
            <a:r>
              <a:rPr lang="ru-RU" dirty="0" smtClean="0"/>
              <a:t>самосовершенствоваться, приобрести </a:t>
            </a:r>
            <a:r>
              <a:rPr lang="ru-RU" dirty="0" smtClean="0"/>
              <a:t>интеллект.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6" y="133017"/>
            <a:ext cx="4689614" cy="312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Что </a:t>
            </a:r>
            <a:r>
              <a:rPr lang="ru-RU" dirty="0" smtClean="0"/>
              <a:t>же такое </a:t>
            </a:r>
            <a:r>
              <a:rPr lang="ru-RU" dirty="0"/>
              <a:t>сознание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sz="2000" dirty="0"/>
              <a:t>этому вопросу уже лет </a:t>
            </a:r>
            <a:r>
              <a:rPr lang="ru-RU" sz="2000" dirty="0" smtClean="0"/>
              <a:t>300 и определений известно </a:t>
            </a:r>
            <a:r>
              <a:rPr lang="ru-RU" sz="2000" dirty="0"/>
              <a:t>очень </a:t>
            </a:r>
            <a:r>
              <a:rPr lang="ru-RU" sz="2000" dirty="0" smtClean="0"/>
              <a:t>много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328737"/>
            <a:ext cx="7002843" cy="3474656"/>
          </a:xfrm>
        </p:spPr>
        <p:txBody>
          <a:bodyPr>
            <a:normAutofit/>
          </a:bodyPr>
          <a:lstStyle/>
          <a:p>
            <a:r>
              <a:rPr lang="ru-RU" dirty="0"/>
              <a:t>Сознание придает смысл событиям, которые происходят вокруг </a:t>
            </a:r>
            <a:r>
              <a:rPr lang="ru-RU" dirty="0" smtClean="0"/>
              <a:t>нас. Это </a:t>
            </a:r>
            <a:r>
              <a:rPr lang="ru-RU" dirty="0"/>
              <a:t>то, что связывает у нас в </a:t>
            </a:r>
            <a:r>
              <a:rPr lang="ru-RU" dirty="0" smtClean="0"/>
              <a:t>голове события</a:t>
            </a:r>
            <a:r>
              <a:rPr lang="ru-RU" dirty="0"/>
              <a:t>, которые с нами </a:t>
            </a:r>
            <a:r>
              <a:rPr lang="ru-RU" dirty="0" smtClean="0"/>
              <a:t>происходят в </a:t>
            </a:r>
            <a:r>
              <a:rPr lang="ru-RU" i="1" dirty="0" smtClean="0"/>
              <a:t>настоящем</a:t>
            </a:r>
            <a:r>
              <a:rPr lang="ru-RU" dirty="0" smtClean="0"/>
              <a:t>, </a:t>
            </a:r>
            <a:r>
              <a:rPr lang="ru-RU" i="1" dirty="0" smtClean="0"/>
              <a:t>будущем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i="1" dirty="0" smtClean="0"/>
              <a:t>прошлом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Возникает </a:t>
            </a:r>
            <a:r>
              <a:rPr lang="ru-RU" dirty="0"/>
              <a:t>вопрос: </a:t>
            </a:r>
            <a:r>
              <a:rPr lang="ru-RU" dirty="0" smtClean="0"/>
              <a:t>Как </a:t>
            </a:r>
            <a:r>
              <a:rPr lang="ru-RU" dirty="0"/>
              <a:t>мы можем реализовать сознание в вычислительных системах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sz="2000" dirty="0" smtClean="0"/>
              <a:t>Моделирование нейронов + эмоции + самосознание… ?</a:t>
            </a:r>
            <a:endParaRPr lang="ru-RU" sz="2000" dirty="0"/>
          </a:p>
        </p:txBody>
      </p:sp>
      <p:pic>
        <p:nvPicPr>
          <p:cNvPr id="1026" name="Picture 2" descr="http://tamgdeya.ru/photos/norm/1/1_5Z8V2L8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132" y="1946465"/>
            <a:ext cx="3912868" cy="372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6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Искусственный интеллект 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суперкомпьютер </a:t>
            </a:r>
            <a:r>
              <a:rPr lang="ru-RU" dirty="0" err="1" smtClean="0"/>
              <a:t>Watson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9892" y="3320829"/>
            <a:ext cx="5991753" cy="35371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24128" y="2048320"/>
            <a:ext cx="100232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2011 году суперкомпьютер IBM </a:t>
            </a:r>
            <a:r>
              <a:rPr lang="ru-RU" sz="2400" dirty="0" err="1"/>
              <a:t>Watson</a:t>
            </a:r>
            <a:r>
              <a:rPr lang="ru-RU" sz="2400" dirty="0"/>
              <a:t> выиграл у людей в </a:t>
            </a:r>
            <a:r>
              <a:rPr lang="ru-RU" sz="2400" dirty="0" smtClean="0"/>
              <a:t>викторину </a:t>
            </a:r>
            <a:r>
              <a:rPr lang="ru-RU" sz="2400" dirty="0" err="1" smtClean="0"/>
              <a:t>Jeopardy</a:t>
            </a:r>
            <a:r>
              <a:rPr lang="ru-RU" sz="2400" dirty="0"/>
              <a:t>! </a:t>
            </a:r>
            <a:r>
              <a:rPr lang="ru-RU" sz="2400" dirty="0" smtClean="0"/>
              <a:t>Но в </a:t>
            </a:r>
            <a:r>
              <a:rPr lang="ru-RU" sz="2400" dirty="0"/>
              <a:t>этой системе нет сознания, то есть она не осознает того, что делает. </a:t>
            </a:r>
            <a:r>
              <a:rPr lang="ru-RU" sz="2400" dirty="0" err="1"/>
              <a:t>Watson</a:t>
            </a:r>
            <a:r>
              <a:rPr lang="ru-RU" sz="2400" dirty="0"/>
              <a:t> не </a:t>
            </a:r>
            <a:r>
              <a:rPr lang="ru-RU" sz="2400" dirty="0" smtClean="0"/>
              <a:t>понимает и не чувствует, </a:t>
            </a:r>
            <a:r>
              <a:rPr lang="ru-RU" sz="2400" dirty="0"/>
              <a:t>что он такое.</a:t>
            </a:r>
            <a:r>
              <a:rPr lang="ru-RU" dirty="0">
                <a:solidFill>
                  <a:srgbClr val="333333"/>
                </a:solidFill>
                <a:latin typeface="Open Sans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3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46660"/>
            <a:ext cx="9905998" cy="1478570"/>
          </a:xfrm>
        </p:spPr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488747"/>
            <a:ext cx="7229856" cy="513277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 сегодня нет общепризнанного понятия интеллекта.</a:t>
            </a:r>
          </a:p>
          <a:p>
            <a:r>
              <a:rPr lang="ru-RU" dirty="0" smtClean="0"/>
              <a:t>Нет полного понимания работы мозга человека</a:t>
            </a:r>
            <a:r>
              <a:rPr lang="ru-RU" dirty="0" smtClean="0"/>
              <a:t>. Нужно ли полностью моделировать мозг?</a:t>
            </a:r>
            <a:endParaRPr lang="ru-RU" dirty="0" smtClean="0"/>
          </a:p>
          <a:p>
            <a:r>
              <a:rPr lang="ru-RU" dirty="0" smtClean="0"/>
              <a:t>Нет ответа на вопрос «Возможен ли ИИ?» и даже «нужен ли полноценный ИИ?».</a:t>
            </a:r>
          </a:p>
          <a:p>
            <a:endParaRPr lang="ru-RU" sz="1000" dirty="0"/>
          </a:p>
          <a:p>
            <a:pPr marL="0" indent="0">
              <a:buNone/>
            </a:pPr>
            <a:r>
              <a:rPr lang="ru-RU" dirty="0" smtClean="0"/>
              <a:t>Но все согласны, что исследовать и внедрять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элементы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/>
              <a:t>ИИ надо! </a:t>
            </a:r>
          </a:p>
          <a:p>
            <a:pPr marL="0" indent="0">
              <a:buNone/>
            </a:pPr>
            <a:r>
              <a:rPr lang="ru-RU" dirty="0" smtClean="0"/>
              <a:t>Это – распознавание образов, речи, экспертные советующие системы, управление </a:t>
            </a:r>
            <a:r>
              <a:rPr lang="ru-RU" dirty="0"/>
              <a:t>сложными системами, различные игры, робототехника, машинное </a:t>
            </a:r>
            <a:r>
              <a:rPr lang="ru-RU" dirty="0" smtClean="0"/>
              <a:t>творчество…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2" name="Picture 4" descr="http://www.randrs.ru/photo/0-0/11588_n-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147" y="1639094"/>
            <a:ext cx="3565377" cy="40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13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устроен мозг?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195" y="2472401"/>
            <a:ext cx="10482136" cy="3574831"/>
          </a:xfrm>
        </p:spPr>
        <p:txBody>
          <a:bodyPr>
            <a:noAutofit/>
          </a:bodyPr>
          <a:lstStyle/>
          <a:p>
            <a:r>
              <a:rPr lang="ru-RU" dirty="0" smtClean="0"/>
              <a:t>Интеллект – это свойство </a:t>
            </a:r>
            <a:br>
              <a:rPr lang="ru-RU" dirty="0" smtClean="0"/>
            </a:br>
            <a:r>
              <a:rPr lang="ru-RU" dirty="0" smtClean="0"/>
              <a:t>человеческого мозга.</a:t>
            </a:r>
          </a:p>
          <a:p>
            <a:r>
              <a:rPr lang="ru-RU" dirty="0" smtClean="0"/>
              <a:t>Мозг человека состоит из </a:t>
            </a:r>
            <a:r>
              <a:rPr lang="ru-RU" dirty="0"/>
              <a:t>86 миллиардов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нейронов, а каждый нейрон может иметь </a:t>
            </a:r>
            <a:br>
              <a:rPr lang="ru-RU" dirty="0" smtClean="0"/>
            </a:br>
            <a:r>
              <a:rPr lang="ru-RU" dirty="0" smtClean="0"/>
              <a:t>до 20 тысяч связей с другими нейронами. </a:t>
            </a:r>
            <a:br>
              <a:rPr lang="ru-RU" dirty="0" smtClean="0"/>
            </a:br>
            <a:r>
              <a:rPr lang="ru-RU" dirty="0" smtClean="0"/>
              <a:t>Человечество </a:t>
            </a:r>
            <a:r>
              <a:rPr lang="ru-RU" dirty="0"/>
              <a:t>сегодня не понимает досконально работу и одного нейрона.</a:t>
            </a:r>
          </a:p>
          <a:p>
            <a:endParaRPr lang="ru-RU" dirty="0"/>
          </a:p>
        </p:txBody>
      </p:sp>
      <p:pic>
        <p:nvPicPr>
          <p:cNvPr id="1026" name="Picture 2" descr="connect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25" y="243205"/>
            <a:ext cx="5290679" cy="379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8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expert.ru/data/public/346215/346223/expert_780_0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238" y="99537"/>
            <a:ext cx="9211523" cy="661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0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???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0193" y="1944719"/>
            <a:ext cx="5464937" cy="45414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Можем ли мы, наши вычислительные машины когда-либо воссоздать мозг человека, его работу, что бы получить искусственный </a:t>
            </a:r>
            <a:r>
              <a:rPr lang="ru-RU" dirty="0" smtClean="0"/>
              <a:t>интеллект (ИИ)?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Тот </a:t>
            </a:r>
            <a:r>
              <a:rPr lang="ru-RU" dirty="0"/>
              <a:t>ли это путь создания </a:t>
            </a:r>
            <a:r>
              <a:rPr lang="ru-RU" dirty="0" smtClean="0"/>
              <a:t>ИИ?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Что </a:t>
            </a:r>
            <a:r>
              <a:rPr lang="ru-RU" dirty="0"/>
              <a:t>такое </a:t>
            </a:r>
            <a:r>
              <a:rPr lang="ru-RU" dirty="0" smtClean="0"/>
              <a:t>ИИ? 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Где находится разум?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://islamdag.ru/sites/img/stati/2010/3kv/vopros02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84" y="1944719"/>
            <a:ext cx="5291328" cy="39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где разум?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0288" y="1963355"/>
            <a:ext cx="10023283" cy="442042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 точки зрения информационных технологий жизнь – </a:t>
            </a:r>
            <a:br>
              <a:rPr lang="ru-RU" dirty="0" smtClean="0"/>
            </a:br>
            <a:r>
              <a:rPr lang="ru-RU" dirty="0" smtClean="0"/>
              <a:t>это вопрос принятия правильных решений. Правильные </a:t>
            </a:r>
            <a:br>
              <a:rPr lang="ru-RU" dirty="0" smtClean="0"/>
            </a:br>
            <a:r>
              <a:rPr lang="ru-RU" dirty="0" smtClean="0"/>
              <a:t>решения принимает разум. А где разум?</a:t>
            </a:r>
          </a:p>
          <a:p>
            <a:r>
              <a:rPr lang="ru-RU" dirty="0" smtClean="0"/>
              <a:t>Химическое взаимодействие клеток нейронов приводит </a:t>
            </a:r>
            <a:br>
              <a:rPr lang="ru-RU" dirty="0" smtClean="0"/>
            </a:br>
            <a:r>
              <a:rPr lang="ru-RU" dirty="0" smtClean="0"/>
              <a:t>к видимости </a:t>
            </a:r>
            <a:r>
              <a:rPr lang="ru-RU" i="1" dirty="0" smtClean="0"/>
              <a:t>разумных</a:t>
            </a:r>
            <a:r>
              <a:rPr lang="ru-RU" dirty="0" smtClean="0"/>
              <a:t> решений. Разумные решения </a:t>
            </a:r>
            <a:br>
              <a:rPr lang="ru-RU" dirty="0" smtClean="0"/>
            </a:br>
            <a:r>
              <a:rPr lang="ru-RU" dirty="0" smtClean="0"/>
              <a:t>не являются сверхъестественным продуктом, Божественной силой. Если бы, решения были неразумными, то популяция быстро бы погибла и не дала потомства. Рассуждать о разуме или Боге было бы некому.</a:t>
            </a:r>
          </a:p>
          <a:p>
            <a:r>
              <a:rPr lang="ru-RU" dirty="0" smtClean="0"/>
              <a:t>Разум, интеллект – это химические процессы, которые можно повторить искусственно?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://love-family-life.info/wp-content/uploads/2014/11/000000000.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167" y="192659"/>
            <a:ext cx="2989961" cy="355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7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Интеллектуальные киборги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6110" y="1835028"/>
            <a:ext cx="10416604" cy="3541714"/>
          </a:xfrm>
        </p:spPr>
        <p:txBody>
          <a:bodyPr/>
          <a:lstStyle/>
          <a:p>
            <a:r>
              <a:rPr lang="ru-RU" dirty="0"/>
              <a:t>Дэвид </a:t>
            </a:r>
            <a:r>
              <a:rPr lang="ru-RU" dirty="0" err="1" smtClean="0"/>
              <a:t>Чалмерс</a:t>
            </a:r>
            <a:r>
              <a:rPr lang="ru-RU" dirty="0" smtClean="0"/>
              <a:t>: </a:t>
            </a:r>
            <a:r>
              <a:rPr lang="ru-RU" dirty="0"/>
              <a:t>что, если мы представим себе </a:t>
            </a:r>
            <a:r>
              <a:rPr lang="ru-RU" dirty="0" smtClean="0"/>
              <a:t>сознание и </a:t>
            </a:r>
            <a:r>
              <a:rPr lang="ru-RU" dirty="0"/>
              <a:t>начнем понемногу заменять его части на машинные, но с сохранением причинно-следственных связей, с сохранением механизма работы этого сознания?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Теоретически </a:t>
            </a:r>
            <a:r>
              <a:rPr lang="ru-RU" dirty="0"/>
              <a:t>такое сознание должно в результате воспроизвестись в вычислительной системе. </a:t>
            </a:r>
            <a:r>
              <a:rPr lang="ru-RU" dirty="0" smtClean="0"/>
              <a:t>Это дает </a:t>
            </a:r>
            <a:r>
              <a:rPr lang="ru-RU" dirty="0"/>
              <a:t>нам какую-то надежду, шансы на то, что мы можем воспроизвести сознание в вычислительной системе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845" y="5114682"/>
            <a:ext cx="5715798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6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 распознать </a:t>
            </a:r>
            <a:r>
              <a:rPr lang="ru-RU" dirty="0" smtClean="0"/>
              <a:t>ИИ?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 smtClean="0"/>
              <a:t>Тест Тьюринга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97088"/>
            <a:ext cx="6793992" cy="4287203"/>
          </a:xfrm>
        </p:spPr>
        <p:txBody>
          <a:bodyPr/>
          <a:lstStyle/>
          <a:p>
            <a:r>
              <a:rPr lang="ru-RU" dirty="0" smtClean="0"/>
              <a:t>Тьюринг в 1950:  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i="1" dirty="0"/>
              <a:t>Человек взаимодействует с одним компьютером и одним человеком. На основании ответов на вопросы он должен определить, с кем он разговаривает: с человеком или компьютерной программой. Задача компьютерной программы — ввести человека в заблуждение, заставив сделать неверный выбор</a:t>
            </a:r>
            <a:r>
              <a:rPr lang="ru-RU" dirty="0"/>
              <a:t>».</a:t>
            </a:r>
          </a:p>
        </p:txBody>
      </p:sp>
      <p:pic>
        <p:nvPicPr>
          <p:cNvPr id="1026" name="Picture 2" descr="https://upload.wikimedia.org/wikipedia/commons/thumb/e/e4/Turing_Test_version_3.png/220px-Turing_Test_version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192" y="1611030"/>
            <a:ext cx="3779520" cy="484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28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сознание невозможно без эмоциональных </a:t>
            </a:r>
            <a:r>
              <a:rPr lang="ru-RU" dirty="0" smtClean="0"/>
              <a:t>реакций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Одним из основных моментов преткновения — почему системы искусственного интеллекта не могли пройти тест </a:t>
            </a:r>
            <a:r>
              <a:rPr lang="ru-RU" dirty="0" smtClean="0"/>
              <a:t>Тьюринга — </a:t>
            </a:r>
            <a:r>
              <a:rPr lang="ru-RU" dirty="0"/>
              <a:t>было то, что системы искусственного интеллекта практически не демонстрировали эмоций. Из-за этого интервьюеры достаточно быстро определяли, что это — система искусственного интеллекта. </a:t>
            </a:r>
            <a:endParaRPr lang="ru-RU" dirty="0" smtClean="0"/>
          </a:p>
          <a:p>
            <a:r>
              <a:rPr lang="ru-RU" dirty="0"/>
              <a:t> </a:t>
            </a:r>
            <a:r>
              <a:rPr lang="ru-RU" dirty="0" smtClean="0"/>
              <a:t>В </a:t>
            </a:r>
            <a:r>
              <a:rPr lang="ru-RU" dirty="0"/>
              <a:t>2014 </a:t>
            </a:r>
            <a:r>
              <a:rPr lang="ru-RU" dirty="0" smtClean="0"/>
              <a:t>году </a:t>
            </a:r>
            <a:r>
              <a:rPr lang="ru-RU" dirty="0"/>
              <a:t>система искусственного </a:t>
            </a:r>
            <a:r>
              <a:rPr lang="ru-RU" dirty="0" smtClean="0"/>
              <a:t>интеллекта </a:t>
            </a:r>
            <a:r>
              <a:rPr lang="ru-RU" dirty="0"/>
              <a:t>смогла</a:t>
            </a:r>
            <a:r>
              <a:rPr lang="ru-RU" dirty="0" smtClean="0"/>
              <a:t> </a:t>
            </a:r>
            <a:r>
              <a:rPr lang="ru-RU" dirty="0"/>
              <a:t>пройти тест </a:t>
            </a:r>
            <a:r>
              <a:rPr lang="ru-RU" dirty="0" smtClean="0"/>
              <a:t>Тьюринга. Выиграла притворившись </a:t>
            </a:r>
            <a:r>
              <a:rPr lang="ru-RU" dirty="0"/>
              <a:t>12-летним мальчиком с </a:t>
            </a:r>
            <a:r>
              <a:rPr lang="ru-RU" dirty="0" smtClean="0"/>
              <a:t>Украины, </a:t>
            </a:r>
            <a:r>
              <a:rPr lang="ru-RU" dirty="0"/>
              <a:t>с предположительно плохим знанием английского языка.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168" y="344243"/>
            <a:ext cx="1467055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574" y="618518"/>
            <a:ext cx="8561705" cy="1478570"/>
          </a:xfrm>
        </p:spPr>
        <p:txBody>
          <a:bodyPr>
            <a:normAutofit/>
          </a:bodyPr>
          <a:lstStyle/>
          <a:p>
            <a:r>
              <a:rPr lang="ru-RU" dirty="0" smtClean="0"/>
              <a:t>ИИ и эмоциональные вычисления</a:t>
            </a:r>
            <a:br>
              <a:rPr lang="ru-RU" dirty="0" smtClean="0"/>
            </a:br>
            <a:r>
              <a:rPr lang="ru-RU" sz="2200" dirty="0"/>
              <a:t>Зачем воспроизводить эмоции внутри вычислительных систем?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2372" y="2628295"/>
            <a:ext cx="9905999" cy="354171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Эмоции влияют на </a:t>
            </a:r>
            <a:r>
              <a:rPr lang="ru-RU" dirty="0" smtClean="0"/>
              <a:t>обучение (запоминание) </a:t>
            </a:r>
            <a:r>
              <a:rPr lang="ru-RU" dirty="0"/>
              <a:t>и на последующее воспроизведение информации из памяти для принятия решений. Гормоны мозга (</a:t>
            </a:r>
            <a:r>
              <a:rPr lang="ru-RU" dirty="0" err="1"/>
              <a:t>нейромодуляторы</a:t>
            </a:r>
            <a:r>
              <a:rPr lang="ru-RU" dirty="0"/>
              <a:t>: норадреналин, серотонин, </a:t>
            </a:r>
            <a:r>
              <a:rPr lang="ru-RU" dirty="0" err="1"/>
              <a:t>допамин</a:t>
            </a:r>
            <a:r>
              <a:rPr lang="ru-RU" dirty="0"/>
              <a:t>) очень сильно влияют на то, как мы сохраним нашу информацию.</a:t>
            </a:r>
          </a:p>
          <a:p>
            <a:r>
              <a:rPr lang="ru-RU" dirty="0"/>
              <a:t>Серотонин сильно влияет на уверенность и удовлетворенность от принятого решения, а норадреналин сужает фокус нашего поиска и решения. </a:t>
            </a:r>
            <a:r>
              <a:rPr lang="ru-RU" dirty="0" err="1"/>
              <a:t>Допамин</a:t>
            </a:r>
            <a:r>
              <a:rPr lang="ru-RU" dirty="0"/>
              <a:t> влияет на мотивацию для принятия решения.</a:t>
            </a:r>
          </a:p>
          <a:p>
            <a:endParaRPr lang="ru-RU" dirty="0"/>
          </a:p>
        </p:txBody>
      </p:sp>
      <p:pic>
        <p:nvPicPr>
          <p:cNvPr id="5122" name="Picture 2" descr="http://www.grandars.ru/images/1/review/id/3683/cdf1137b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8" y="374496"/>
            <a:ext cx="2772317" cy="196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087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814</TotalTime>
  <Words>514</Words>
  <Application>Microsoft Office PowerPoint</Application>
  <PresentationFormat>Широкоэкранный</PresentationFormat>
  <Paragraphs>50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Buxton Sketch</vt:lpstr>
      <vt:lpstr>Open Sans</vt:lpstr>
      <vt:lpstr>Trebuchet MS</vt:lpstr>
      <vt:lpstr>Tw Cen MT</vt:lpstr>
      <vt:lpstr>Контур</vt:lpstr>
      <vt:lpstr>Возможен ли искусственный интеллект?</vt:lpstr>
      <vt:lpstr>Как устроен мозг?</vt:lpstr>
      <vt:lpstr>Презентация PowerPoint</vt:lpstr>
      <vt:lpstr>???</vt:lpstr>
      <vt:lpstr>А где разум?</vt:lpstr>
      <vt:lpstr>Интеллектуальные киборги</vt:lpstr>
      <vt:lpstr>как распознать ИИ? Тест Тьюринга</vt:lpstr>
      <vt:lpstr>сознание невозможно без эмоциональных реакций</vt:lpstr>
      <vt:lpstr>ИИ и эмоциональные вычисления Зачем воспроизводить эмоции внутри вычислительных систем?</vt:lpstr>
      <vt:lpstr> </vt:lpstr>
      <vt:lpstr>ИИ и сознание, самосознание</vt:lpstr>
      <vt:lpstr>Могут ли программы осознавать себя?</vt:lpstr>
      <vt:lpstr>Что же такое сознание? этому вопросу уже лет 300 и определений известно очень много</vt:lpstr>
      <vt:lpstr>Искусственный интеллект и  суперкомпьютер Watson</vt:lpstr>
      <vt:lpstr>Что делать?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Толстих Віктор Костянтинович</dc:creator>
  <cp:lastModifiedBy>Толстих Віктор Костянтинович</cp:lastModifiedBy>
  <cp:revision>91</cp:revision>
  <dcterms:created xsi:type="dcterms:W3CDTF">2015-11-05T12:00:19Z</dcterms:created>
  <dcterms:modified xsi:type="dcterms:W3CDTF">2017-02-28T07:55:26Z</dcterms:modified>
</cp:coreProperties>
</file>